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506d149e45_0_75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506d149e45_0_118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506d149e45_0_143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506d149e45_0_185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506d149e45_0_224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52b93c737e_0_174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506d149e45_0_287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506d149e45_0_258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52b93c737e_0_74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ated Slide 1_1_1_B">
  <p:cSld name="TITLE_AND_BODY_2_1_1_1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/>
          <p:nvPr>
            <p:ph idx="2" type="pic"/>
          </p:nvPr>
        </p:nvSpPr>
        <p:spPr>
          <a:xfrm>
            <a:off x="4517136" y="475488"/>
            <a:ext cx="4188000" cy="4188000"/>
          </a:xfrm>
          <a:prstGeom prst="roundRect">
            <a:avLst>
              <a:gd fmla="val 8475" name="adj"/>
            </a:avLst>
          </a:prstGeom>
          <a:noFill/>
          <a:ln>
            <a:noFill/>
          </a:ln>
        </p:spPr>
      </p:sp>
      <p:sp>
        <p:nvSpPr>
          <p:cNvPr id="52" name="Google Shape;52;p13"/>
          <p:cNvSpPr txBox="1"/>
          <p:nvPr>
            <p:ph type="title"/>
          </p:nvPr>
        </p:nvSpPr>
        <p:spPr>
          <a:xfrm>
            <a:off x="548650" y="576075"/>
            <a:ext cx="3556800" cy="868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3" name="Google Shape;53;p13"/>
          <p:cNvSpPr txBox="1"/>
          <p:nvPr>
            <p:ph idx="1" type="body"/>
          </p:nvPr>
        </p:nvSpPr>
        <p:spPr>
          <a:xfrm>
            <a:off x="438912" y="1655064"/>
            <a:ext cx="3666600" cy="2871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cxnSp>
        <p:nvCxnSpPr>
          <p:cNvPr id="54" name="Google Shape;54;p13"/>
          <p:cNvCxnSpPr/>
          <p:nvPr/>
        </p:nvCxnSpPr>
        <p:spPr>
          <a:xfrm>
            <a:off x="530352" y="402336"/>
            <a:ext cx="10599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5" name="Google Shape;55;p13"/>
          <p:cNvCxnSpPr/>
          <p:nvPr/>
        </p:nvCxnSpPr>
        <p:spPr>
          <a:xfrm>
            <a:off x="530352" y="4745736"/>
            <a:ext cx="10599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ated Slide 1_1_1_G">
  <p:cSld name="TITLE_AND_BODY_2_1_1_1_1_1_1_1_1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/>
          <p:nvPr>
            <p:ph idx="2" type="pic"/>
          </p:nvPr>
        </p:nvSpPr>
        <p:spPr>
          <a:xfrm>
            <a:off x="4233672" y="228600"/>
            <a:ext cx="4690800" cy="4690800"/>
          </a:xfrm>
          <a:prstGeom prst="rect">
            <a:avLst/>
          </a:prstGeom>
          <a:noFill/>
          <a:ln>
            <a:noFill/>
          </a:ln>
        </p:spPr>
      </p:sp>
      <p:sp>
        <p:nvSpPr>
          <p:cNvPr id="58" name="Google Shape;58;p14"/>
          <p:cNvSpPr txBox="1"/>
          <p:nvPr>
            <p:ph type="title"/>
          </p:nvPr>
        </p:nvSpPr>
        <p:spPr>
          <a:xfrm>
            <a:off x="228600" y="228600"/>
            <a:ext cx="3557100" cy="84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9" name="Google Shape;59;p14"/>
          <p:cNvSpPr txBox="1"/>
          <p:nvPr>
            <p:ph idx="1" type="body"/>
          </p:nvPr>
        </p:nvSpPr>
        <p:spPr>
          <a:xfrm>
            <a:off x="228600" y="1600200"/>
            <a:ext cx="3557100" cy="3319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ated Slide 1_1_1_E">
  <p:cSld name="TITLE_AND_BODY_2_1_1_1_1_1_1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/>
          <p:nvPr>
            <p:ph idx="2" type="pic"/>
          </p:nvPr>
        </p:nvSpPr>
        <p:spPr>
          <a:xfrm>
            <a:off x="466195" y="587552"/>
            <a:ext cx="3968400" cy="3968400"/>
          </a:xfrm>
          <a:prstGeom prst="roundRect">
            <a:avLst>
              <a:gd fmla="val 9998" name="adj"/>
            </a:avLst>
          </a:prstGeom>
          <a:noFill/>
          <a:ln>
            <a:noFill/>
          </a:ln>
        </p:spPr>
      </p:sp>
      <p:sp>
        <p:nvSpPr>
          <p:cNvPr id="62" name="Google Shape;62;p15"/>
          <p:cNvSpPr txBox="1"/>
          <p:nvPr>
            <p:ph type="title"/>
          </p:nvPr>
        </p:nvSpPr>
        <p:spPr>
          <a:xfrm>
            <a:off x="4896292" y="280875"/>
            <a:ext cx="3925200" cy="1092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3" name="Google Shape;63;p15"/>
          <p:cNvSpPr txBox="1"/>
          <p:nvPr>
            <p:ph idx="1" type="body"/>
          </p:nvPr>
        </p:nvSpPr>
        <p:spPr>
          <a:xfrm>
            <a:off x="4773075" y="1820475"/>
            <a:ext cx="4079700" cy="278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cxnSp>
        <p:nvCxnSpPr>
          <p:cNvPr id="64" name="Google Shape;64;p15"/>
          <p:cNvCxnSpPr/>
          <p:nvPr/>
        </p:nvCxnSpPr>
        <p:spPr>
          <a:xfrm>
            <a:off x="4894857" y="1615440"/>
            <a:ext cx="10599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E46962"/>
          </p15:clr>
        </p15:guide>
        <p15:guide id="2" pos="3083">
          <p15:clr>
            <a:srgbClr val="E46962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ated Slide LB_1_1_0_A">
  <p:cSld name="TITLE_AND_BODY_1_1_1_1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6"/>
          <p:cNvSpPr txBox="1"/>
          <p:nvPr>
            <p:ph type="title"/>
          </p:nvPr>
        </p:nvSpPr>
        <p:spPr>
          <a:xfrm>
            <a:off x="301749" y="310900"/>
            <a:ext cx="2757000" cy="3173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7" name="Google Shape;67;p16"/>
          <p:cNvSpPr txBox="1"/>
          <p:nvPr>
            <p:ph idx="1" type="body"/>
          </p:nvPr>
        </p:nvSpPr>
        <p:spPr>
          <a:xfrm>
            <a:off x="3460800" y="310900"/>
            <a:ext cx="5344800" cy="452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ated Slide 1_1_1_H">
  <p:cSld name="TITLE_AND_BODY_2_1_1_1_1_1_1_1_1_1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/>
          <p:nvPr>
            <p:ph idx="2" type="pic"/>
          </p:nvPr>
        </p:nvSpPr>
        <p:spPr>
          <a:xfrm>
            <a:off x="548640" y="1554480"/>
            <a:ext cx="2807100" cy="2807100"/>
          </a:xfrm>
          <a:prstGeom prst="roundRect">
            <a:avLst>
              <a:gd fmla="val 8343" name="adj"/>
            </a:avLst>
          </a:prstGeom>
          <a:noFill/>
          <a:ln>
            <a:noFill/>
          </a:ln>
        </p:spPr>
      </p:sp>
      <p:sp>
        <p:nvSpPr>
          <p:cNvPr id="70" name="Google Shape;70;p17"/>
          <p:cNvSpPr txBox="1"/>
          <p:nvPr>
            <p:ph type="title"/>
          </p:nvPr>
        </p:nvSpPr>
        <p:spPr>
          <a:xfrm>
            <a:off x="548675" y="603500"/>
            <a:ext cx="7923900" cy="667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1" name="Google Shape;71;p17"/>
          <p:cNvSpPr txBox="1"/>
          <p:nvPr>
            <p:ph idx="1" type="body"/>
          </p:nvPr>
        </p:nvSpPr>
        <p:spPr>
          <a:xfrm>
            <a:off x="3895344" y="1408176"/>
            <a:ext cx="4782300" cy="3090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cxnSp>
        <p:nvCxnSpPr>
          <p:cNvPr id="72" name="Google Shape;72;p17"/>
          <p:cNvCxnSpPr/>
          <p:nvPr/>
        </p:nvCxnSpPr>
        <p:spPr>
          <a:xfrm>
            <a:off x="544200" y="451125"/>
            <a:ext cx="10599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ated Slide 1_1_1_C">
  <p:cSld name="TITLE_AND_BODY_2_1_1_1_1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8"/>
          <p:cNvSpPr/>
          <p:nvPr>
            <p:ph idx="2" type="pic"/>
          </p:nvPr>
        </p:nvSpPr>
        <p:spPr>
          <a:xfrm>
            <a:off x="228600" y="228600"/>
            <a:ext cx="4690800" cy="4690800"/>
          </a:xfrm>
          <a:prstGeom prst="roundRect">
            <a:avLst>
              <a:gd fmla="val 50000" name="adj"/>
            </a:avLst>
          </a:prstGeom>
          <a:noFill/>
          <a:ln>
            <a:noFill/>
          </a:ln>
        </p:spPr>
      </p:sp>
      <p:sp>
        <p:nvSpPr>
          <p:cNvPr id="75" name="Google Shape;75;p18"/>
          <p:cNvSpPr txBox="1"/>
          <p:nvPr>
            <p:ph type="title"/>
          </p:nvPr>
        </p:nvSpPr>
        <p:spPr>
          <a:xfrm>
            <a:off x="5362500" y="640075"/>
            <a:ext cx="3467100" cy="79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6" name="Google Shape;76;p18"/>
          <p:cNvSpPr txBox="1"/>
          <p:nvPr>
            <p:ph idx="1" type="body"/>
          </p:nvPr>
        </p:nvSpPr>
        <p:spPr>
          <a:xfrm>
            <a:off x="5279300" y="1901949"/>
            <a:ext cx="3550200" cy="269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ated Slide 1_1_0_B">
  <p:cSld name="TITLE_AND_BODY_1_1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9"/>
          <p:cNvSpPr txBox="1"/>
          <p:nvPr>
            <p:ph idx="1" type="body"/>
          </p:nvPr>
        </p:nvSpPr>
        <p:spPr>
          <a:xfrm>
            <a:off x="384048" y="1948992"/>
            <a:ext cx="5266800" cy="2898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9" name="Google Shape;79;p19"/>
          <p:cNvSpPr txBox="1"/>
          <p:nvPr>
            <p:ph type="title"/>
          </p:nvPr>
        </p:nvSpPr>
        <p:spPr>
          <a:xfrm>
            <a:off x="384048" y="384048"/>
            <a:ext cx="5266800" cy="850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ated Slide 1_1_1_F">
  <p:cSld name="TITLE_AND_BODY_2_1_1_1_1_1_1_1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0"/>
          <p:cNvSpPr/>
          <p:nvPr/>
        </p:nvSpPr>
        <p:spPr>
          <a:xfrm>
            <a:off x="228600" y="228600"/>
            <a:ext cx="8686800" cy="4686300"/>
          </a:xfrm>
          <a:prstGeom prst="roundRect">
            <a:avLst>
              <a:gd fmla="val 6123" name="adj"/>
            </a:avLst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20"/>
          <p:cNvSpPr/>
          <p:nvPr>
            <p:ph idx="2" type="pic"/>
          </p:nvPr>
        </p:nvSpPr>
        <p:spPr>
          <a:xfrm>
            <a:off x="4626864" y="585216"/>
            <a:ext cx="3968400" cy="3968400"/>
          </a:xfrm>
          <a:prstGeom prst="rect">
            <a:avLst/>
          </a:prstGeom>
          <a:noFill/>
          <a:ln>
            <a:noFill/>
          </a:ln>
        </p:spPr>
      </p:sp>
      <p:sp>
        <p:nvSpPr>
          <p:cNvPr id="83" name="Google Shape;83;p20"/>
          <p:cNvSpPr txBox="1"/>
          <p:nvPr>
            <p:ph type="title"/>
          </p:nvPr>
        </p:nvSpPr>
        <p:spPr>
          <a:xfrm>
            <a:off x="557784" y="585216"/>
            <a:ext cx="3712500" cy="93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4" name="Google Shape;84;p20"/>
          <p:cNvSpPr txBox="1"/>
          <p:nvPr>
            <p:ph idx="1" type="body"/>
          </p:nvPr>
        </p:nvSpPr>
        <p:spPr>
          <a:xfrm>
            <a:off x="508525" y="1883625"/>
            <a:ext cx="3761700" cy="267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E46962"/>
          </p15:clr>
        </p15:guide>
        <p15:guide id="2" pos="351">
          <p15:clr>
            <a:srgbClr val="E46962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ated Slide 1_1_1_D">
  <p:cSld name="TITLE_AND_BODY_2_1_1_1_1_1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1"/>
          <p:cNvSpPr txBox="1"/>
          <p:nvPr>
            <p:ph type="title"/>
          </p:nvPr>
        </p:nvSpPr>
        <p:spPr>
          <a:xfrm>
            <a:off x="228600" y="804675"/>
            <a:ext cx="3730200" cy="79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7" name="Google Shape;87;p21"/>
          <p:cNvSpPr txBox="1"/>
          <p:nvPr>
            <p:ph idx="1" type="body"/>
          </p:nvPr>
        </p:nvSpPr>
        <p:spPr>
          <a:xfrm>
            <a:off x="228600" y="1901954"/>
            <a:ext cx="3730200" cy="269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88" name="Google Shape;88;p21"/>
          <p:cNvSpPr/>
          <p:nvPr>
            <p:ph idx="2" type="pic"/>
          </p:nvPr>
        </p:nvSpPr>
        <p:spPr>
          <a:xfrm>
            <a:off x="4233672" y="228600"/>
            <a:ext cx="4690800" cy="4690800"/>
          </a:xfrm>
          <a:prstGeom prst="round2DiagRect">
            <a:avLst>
              <a:gd fmla="val 16667" name="adj1"/>
              <a:gd fmla="val 0" name="adj2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ated Slide 1_1_1_C 1">
  <p:cSld name="TITLE_AND_BODY_2_1_1_1_1_2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2"/>
          <p:cNvSpPr/>
          <p:nvPr>
            <p:ph idx="2" type="pic"/>
          </p:nvPr>
        </p:nvSpPr>
        <p:spPr>
          <a:xfrm>
            <a:off x="228600" y="228600"/>
            <a:ext cx="4690800" cy="4690800"/>
          </a:xfrm>
          <a:prstGeom prst="roundRect">
            <a:avLst>
              <a:gd fmla="val 50000" name="adj"/>
            </a:avLst>
          </a:prstGeom>
          <a:noFill/>
          <a:ln>
            <a:noFill/>
          </a:ln>
        </p:spPr>
      </p:sp>
      <p:sp>
        <p:nvSpPr>
          <p:cNvPr id="91" name="Google Shape;91;p22"/>
          <p:cNvSpPr txBox="1"/>
          <p:nvPr>
            <p:ph type="title"/>
          </p:nvPr>
        </p:nvSpPr>
        <p:spPr>
          <a:xfrm>
            <a:off x="5362500" y="640075"/>
            <a:ext cx="3467100" cy="79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2" name="Google Shape;92;p22"/>
          <p:cNvSpPr txBox="1"/>
          <p:nvPr>
            <p:ph idx="1" type="body"/>
          </p:nvPr>
        </p:nvSpPr>
        <p:spPr>
          <a:xfrm>
            <a:off x="5279300" y="1901949"/>
            <a:ext cx="3550200" cy="2697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1.xml"/><Relationship Id="rId22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21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3"/>
          <p:cNvSpPr txBox="1"/>
          <p:nvPr>
            <p:ph type="title"/>
          </p:nvPr>
        </p:nvSpPr>
        <p:spPr>
          <a:xfrm>
            <a:off x="4896292" y="280875"/>
            <a:ext cx="3925200" cy="1092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Cybersecurity 201 for Startups</a:t>
            </a:r>
            <a:endParaRPr/>
          </a:p>
        </p:txBody>
      </p:sp>
      <p:sp>
        <p:nvSpPr>
          <p:cNvPr id="97" name="Google Shape;97;p23"/>
          <p:cNvSpPr txBox="1"/>
          <p:nvPr>
            <p:ph idx="1" type="body"/>
          </p:nvPr>
        </p:nvSpPr>
        <p:spPr>
          <a:xfrm>
            <a:off x="4773075" y="1820475"/>
            <a:ext cx="4079700" cy="278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Free and Open Source Tools to Protect Your Business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18288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By Randy Hinders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8" name="Google Shape;98;p23"/>
          <p:cNvPicPr preferRelativeResize="0"/>
          <p:nvPr>
            <p:ph idx="2" type="pic"/>
          </p:nvPr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6195" y="587552"/>
            <a:ext cx="3968400" cy="3968400"/>
          </a:xfrm>
          <a:prstGeom prst="roundRect">
            <a:avLst>
              <a:gd fmla="val 9998" name="adj"/>
            </a:avLst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 txBox="1"/>
          <p:nvPr>
            <p:ph type="title"/>
          </p:nvPr>
        </p:nvSpPr>
        <p:spPr>
          <a:xfrm>
            <a:off x="4896292" y="280875"/>
            <a:ext cx="3925200" cy="1092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Cybersecurity 201: Open-Source Tools</a:t>
            </a:r>
            <a:endParaRPr/>
          </a:p>
        </p:txBody>
      </p:sp>
      <p:sp>
        <p:nvSpPr>
          <p:cNvPr id="103" name="Google Shape;103;p24"/>
          <p:cNvSpPr txBox="1"/>
          <p:nvPr>
            <p:ph idx="1" type="body"/>
          </p:nvPr>
        </p:nvSpPr>
        <p:spPr>
          <a:xfrm>
            <a:off x="4773075" y="1820475"/>
            <a:ext cx="4079700" cy="278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Cybersecurity 101 Recap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2024 Losses: $16.6 Billion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2023-2024 Increase: 33%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2024 Complaints: 859,532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Defense in Depth: Multiple Layers of Protection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Free/Open-Source Tools &amp; working with your Managed Service Providers</a:t>
            </a:r>
            <a:endParaRPr/>
          </a:p>
        </p:txBody>
      </p:sp>
      <p:pic>
        <p:nvPicPr>
          <p:cNvPr id="104" name="Google Shape;104;p24"/>
          <p:cNvPicPr preferRelativeResize="0"/>
          <p:nvPr>
            <p:ph idx="2" type="pic"/>
          </p:nvPr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6195" y="587552"/>
            <a:ext cx="3968400" cy="3968400"/>
          </a:xfrm>
          <a:prstGeom prst="roundRect">
            <a:avLst>
              <a:gd fmla="val 9998" name="adj"/>
            </a:avLst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5"/>
          <p:cNvSpPr txBox="1"/>
          <p:nvPr>
            <p:ph type="title"/>
          </p:nvPr>
        </p:nvSpPr>
        <p:spPr>
          <a:xfrm>
            <a:off x="228600" y="228600"/>
            <a:ext cx="3557100" cy="84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Password Management &amp; MFA</a:t>
            </a:r>
            <a:endParaRPr/>
          </a:p>
        </p:txBody>
      </p:sp>
      <p:sp>
        <p:nvSpPr>
          <p:cNvPr id="109" name="Google Shape;109;p25"/>
          <p:cNvSpPr txBox="1"/>
          <p:nvPr>
            <p:ph idx="1" type="body"/>
          </p:nvPr>
        </p:nvSpPr>
        <p:spPr>
          <a:xfrm>
            <a:off x="228600" y="1377375"/>
            <a:ext cx="3557100" cy="354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Strong passphrase/biometrics</a:t>
            </a:r>
            <a:br>
              <a:rPr lang="en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Multi-Factor Authentication (MFA) are essential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Google Authenticator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Microsoft Authenticator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Authy</a:t>
            </a:r>
            <a:br>
              <a:rPr lang="en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Password Managers: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Bitwarden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KeePass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Chrome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Phone/iOS &amp; Samsung Pass</a:t>
            </a:r>
            <a:endParaRPr/>
          </a:p>
        </p:txBody>
      </p:sp>
      <p:pic>
        <p:nvPicPr>
          <p:cNvPr id="110" name="Google Shape;110;p25"/>
          <p:cNvPicPr preferRelativeResize="0"/>
          <p:nvPr>
            <p:ph idx="2" type="pic"/>
          </p:nvPr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33672" y="228600"/>
            <a:ext cx="4690800" cy="4690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6"/>
          <p:cNvSpPr txBox="1"/>
          <p:nvPr>
            <p:ph type="title"/>
          </p:nvPr>
        </p:nvSpPr>
        <p:spPr>
          <a:xfrm>
            <a:off x="301749" y="310900"/>
            <a:ext cx="2757000" cy="3173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Data Protection</a:t>
            </a:r>
            <a:endParaRPr/>
          </a:p>
        </p:txBody>
      </p:sp>
      <p:sp>
        <p:nvSpPr>
          <p:cNvPr id="115" name="Google Shape;115;p26"/>
          <p:cNvSpPr txBox="1"/>
          <p:nvPr>
            <p:ph idx="1" type="body"/>
          </p:nvPr>
        </p:nvSpPr>
        <p:spPr>
          <a:xfrm>
            <a:off x="3460800" y="310900"/>
            <a:ext cx="5612700" cy="452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en" sz="2300"/>
              <a:t>How do we protect</a:t>
            </a:r>
            <a:r>
              <a:rPr lang="en" sz="2300"/>
              <a:t> data on devices and online?</a:t>
            </a:r>
            <a:endParaRPr sz="2300"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en" sz="2300"/>
              <a:t>Device Encryption for FREE:</a:t>
            </a:r>
            <a:endParaRPr sz="2300"/>
          </a:p>
          <a:p>
            <a:pPr indent="-349250" lvl="1" marL="914400" rtl="0" algn="l">
              <a:spcBef>
                <a:spcPts val="0"/>
              </a:spcBef>
              <a:spcAft>
                <a:spcPts val="0"/>
              </a:spcAft>
              <a:buSzPts val="1900"/>
              <a:buChar char="○"/>
            </a:pPr>
            <a:r>
              <a:rPr lang="en" sz="1900"/>
              <a:t>BitLocker (Windows): Built-in disk encryption</a:t>
            </a:r>
            <a:endParaRPr sz="1900"/>
          </a:p>
          <a:p>
            <a:pPr indent="-349250" lvl="1" marL="914400" rtl="0" algn="l">
              <a:spcBef>
                <a:spcPts val="0"/>
              </a:spcBef>
              <a:spcAft>
                <a:spcPts val="0"/>
              </a:spcAft>
              <a:buSzPts val="1900"/>
              <a:buChar char="○"/>
            </a:pPr>
            <a:r>
              <a:rPr lang="en" sz="1900"/>
              <a:t>FileVault (macOS): Built-in disk encryption</a:t>
            </a:r>
            <a:endParaRPr sz="1900"/>
          </a:p>
          <a:p>
            <a:pPr indent="-349250" lvl="1" marL="914400" rtl="0" algn="l">
              <a:spcBef>
                <a:spcPts val="0"/>
              </a:spcBef>
              <a:spcAft>
                <a:spcPts val="0"/>
              </a:spcAft>
              <a:buSzPts val="1900"/>
              <a:buChar char="○"/>
            </a:pPr>
            <a:r>
              <a:rPr lang="en" sz="1900"/>
              <a:t>Mobile Device Encryption: Enable and use strong </a:t>
            </a:r>
            <a:r>
              <a:rPr lang="en" sz="1900">
                <a:solidFill>
                  <a:srgbClr val="FF0000"/>
                </a:solidFill>
              </a:rPr>
              <a:t>passcode/biometrics</a:t>
            </a:r>
            <a:endParaRPr sz="1900">
              <a:solidFill>
                <a:srgbClr val="FF0000"/>
              </a:solidFill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en" sz="2300"/>
              <a:t>Website Encryption:</a:t>
            </a:r>
            <a:endParaRPr sz="2300"/>
          </a:p>
          <a:p>
            <a:pPr indent="-349250" lvl="1" marL="914400" rtl="0" algn="l">
              <a:spcBef>
                <a:spcPts val="0"/>
              </a:spcBef>
              <a:spcAft>
                <a:spcPts val="0"/>
              </a:spcAft>
              <a:buSzPts val="1900"/>
              <a:buChar char="○"/>
            </a:pPr>
            <a:r>
              <a:rPr lang="en" sz="1900"/>
              <a:t>Let's Encrypt: Free, automated, and open certificate authority</a:t>
            </a:r>
            <a:endParaRPr sz="1900"/>
          </a:p>
        </p:txBody>
      </p:sp>
      <p:pic>
        <p:nvPicPr>
          <p:cNvPr id="116" name="Google Shape;116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188475"/>
            <a:ext cx="3454775" cy="3454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7"/>
          <p:cNvSpPr txBox="1"/>
          <p:nvPr>
            <p:ph type="title"/>
          </p:nvPr>
        </p:nvSpPr>
        <p:spPr>
          <a:xfrm>
            <a:off x="548675" y="603500"/>
            <a:ext cx="7923900" cy="667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Network Security: Provider Expectations and Questions</a:t>
            </a:r>
            <a:endParaRPr/>
          </a:p>
        </p:txBody>
      </p:sp>
      <p:sp>
        <p:nvSpPr>
          <p:cNvPr id="121" name="Google Shape;121;p27"/>
          <p:cNvSpPr txBox="1"/>
          <p:nvPr>
            <p:ph idx="1" type="body"/>
          </p:nvPr>
        </p:nvSpPr>
        <p:spPr>
          <a:xfrm>
            <a:off x="141125" y="1089225"/>
            <a:ext cx="5974200" cy="392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b="1" lang="en" sz="1300">
                <a:solidFill>
                  <a:schemeClr val="dk1"/>
                </a:solidFill>
              </a:rPr>
              <a:t>MSP/ISP Responsibilities:</a:t>
            </a:r>
            <a:endParaRPr b="1" sz="1300">
              <a:solidFill>
                <a:schemeClr val="dk1"/>
              </a:solidFill>
            </a:endParaRPr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○"/>
            </a:pPr>
            <a:r>
              <a:rPr lang="en" sz="1300">
                <a:solidFill>
                  <a:schemeClr val="dk1"/>
                </a:solidFill>
              </a:rPr>
              <a:t>Firewall Management: "Your MSP should provide and manage a robust firewall. Ask about their firewall policies and update procedures."</a:t>
            </a:r>
            <a:endParaRPr sz="1300">
              <a:solidFill>
                <a:schemeClr val="dk1"/>
              </a:solidFill>
            </a:endParaRPr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○"/>
            </a:pPr>
            <a:r>
              <a:rPr lang="en" sz="1300">
                <a:solidFill>
                  <a:schemeClr val="dk1"/>
                </a:solidFill>
              </a:rPr>
              <a:t>Intrusion Detection/Prevention (IDS/IPS): "Inquire if your MSP offers IDS/IPS to detect and block malicious network activity."</a:t>
            </a:r>
            <a:endParaRPr sz="1300">
              <a:solidFill>
                <a:schemeClr val="dk1"/>
              </a:solidFill>
            </a:endParaRPr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○"/>
            </a:pPr>
            <a:r>
              <a:rPr lang="en" sz="1300">
                <a:solidFill>
                  <a:schemeClr val="dk1"/>
                </a:solidFill>
              </a:rPr>
              <a:t>VPN Services: "If remote access is needed, your MSP should offer secure VPN solutions. Understand the VPN protocols they use."</a:t>
            </a:r>
            <a:endParaRPr sz="1300">
              <a:solidFill>
                <a:schemeClr val="dk1"/>
              </a:solidFill>
            </a:endParaRPr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○"/>
            </a:pPr>
            <a:r>
              <a:rPr lang="en" sz="1300">
                <a:solidFill>
                  <a:schemeClr val="dk1"/>
                </a:solidFill>
              </a:rPr>
              <a:t>DNS Security: "Your ISP should provide secure DNS services to prevent DNS poisoning and other attacks. Ask about DNSSEC."</a:t>
            </a:r>
            <a:endParaRPr sz="1300">
              <a:solidFill>
                <a:schemeClr val="dk1"/>
              </a:solidFill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b="1" lang="en" sz="1300">
                <a:solidFill>
                  <a:schemeClr val="dk1"/>
                </a:solidFill>
              </a:rPr>
              <a:t>Questions to Ask:</a:t>
            </a:r>
            <a:endParaRPr b="1" sz="1300">
              <a:solidFill>
                <a:schemeClr val="dk1"/>
              </a:solidFill>
            </a:endParaRPr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○"/>
            </a:pPr>
            <a:r>
              <a:rPr lang="en" sz="1300">
                <a:solidFill>
                  <a:schemeClr val="dk1"/>
                </a:solidFill>
              </a:rPr>
              <a:t>"What is your Service Level Agreement (SLA) for security incidents?"</a:t>
            </a:r>
            <a:endParaRPr sz="1300">
              <a:solidFill>
                <a:schemeClr val="dk1"/>
              </a:solidFill>
            </a:endParaRPr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○"/>
            </a:pPr>
            <a:r>
              <a:rPr lang="en" sz="1300">
                <a:solidFill>
                  <a:schemeClr val="dk1"/>
                </a:solidFill>
              </a:rPr>
              <a:t>"Do you provide regular security audits or vulnerability scans?"</a:t>
            </a:r>
            <a:endParaRPr sz="1300">
              <a:solidFill>
                <a:schemeClr val="dk1"/>
              </a:solidFill>
            </a:endParaRPr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○"/>
            </a:pPr>
            <a:r>
              <a:rPr lang="en" sz="1300">
                <a:solidFill>
                  <a:schemeClr val="dk1"/>
                </a:solidFill>
              </a:rPr>
              <a:t>"What security certifications do your staff hold?"</a:t>
            </a:r>
            <a:endParaRPr sz="1300">
              <a:solidFill>
                <a:schemeClr val="dk1"/>
              </a:solidFill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en" sz="1300">
                <a:solidFill>
                  <a:srgbClr val="FF0000"/>
                </a:solidFill>
              </a:rPr>
              <a:t>Cyber threats to critical infrastructure are a major concern</a:t>
            </a:r>
            <a:r>
              <a:rPr lang="en" sz="1300">
                <a:solidFill>
                  <a:schemeClr val="dk1"/>
                </a:solidFill>
              </a:rPr>
              <a:t>. (Ask Huber Heights, Columbus, and other Ohio cities)</a:t>
            </a:r>
            <a:endParaRPr sz="2000"/>
          </a:p>
        </p:txBody>
      </p:sp>
      <p:pic>
        <p:nvPicPr>
          <p:cNvPr id="122" name="Google Shape;122;p27"/>
          <p:cNvPicPr preferRelativeResize="0"/>
          <p:nvPr>
            <p:ph idx="2" type="pic"/>
          </p:nvPr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91415" y="1531330"/>
            <a:ext cx="2807100" cy="2807100"/>
          </a:xfrm>
          <a:prstGeom prst="roundRect">
            <a:avLst>
              <a:gd fmla="val 8343" name="adj"/>
            </a:avLst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8"/>
          <p:cNvSpPr txBox="1"/>
          <p:nvPr>
            <p:ph type="title"/>
          </p:nvPr>
        </p:nvSpPr>
        <p:spPr>
          <a:xfrm>
            <a:off x="548650" y="576075"/>
            <a:ext cx="3556800" cy="868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MFA is Mandatory</a:t>
            </a:r>
            <a:endParaRPr/>
          </a:p>
        </p:txBody>
      </p:sp>
      <p:sp>
        <p:nvSpPr>
          <p:cNvPr id="127" name="Google Shape;127;p28"/>
          <p:cNvSpPr txBox="1"/>
          <p:nvPr>
            <p:ph idx="1" type="body"/>
          </p:nvPr>
        </p:nvSpPr>
        <p:spPr>
          <a:xfrm>
            <a:off x="438900" y="1115727"/>
            <a:ext cx="3666600" cy="3410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 lnSpcReduction="2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/>
              <a:t>No Encryptions</a:t>
            </a:r>
            <a:r>
              <a:rPr lang="en"/>
              <a:t> can save you if the bad actors have your password.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Bad actors with your password can login and bypass all security</a:t>
            </a:r>
            <a:r>
              <a:rPr lang="en"/>
              <a:t>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Multi-Factor Authentication is mandatory!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Use </a:t>
            </a:r>
            <a:r>
              <a:rPr lang="en"/>
              <a:t>phishproof</a:t>
            </a:r>
            <a:r>
              <a:rPr lang="en"/>
              <a:t> MFA like MS </a:t>
            </a:r>
            <a:r>
              <a:rPr lang="en"/>
              <a:t>Authenticator</a:t>
            </a:r>
            <a:r>
              <a:rPr lang="en"/>
              <a:t> App.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Char char="●"/>
            </a:pPr>
            <a:r>
              <a:rPr lang="en">
                <a:solidFill>
                  <a:srgbClr val="FF0000"/>
                </a:solidFill>
              </a:rPr>
              <a:t>Without MFA, your data is at risk!</a:t>
            </a:r>
            <a:endParaRPr>
              <a:solidFill>
                <a:srgbClr val="FF0000"/>
              </a:solidFill>
            </a:endParaRPr>
          </a:p>
        </p:txBody>
      </p:sp>
      <p:pic>
        <p:nvPicPr>
          <p:cNvPr id="128" name="Google Shape;128;p28"/>
          <p:cNvPicPr preferRelativeResize="0"/>
          <p:nvPr>
            <p:ph idx="2" type="pic"/>
          </p:nvPr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17136" y="475488"/>
            <a:ext cx="4188000" cy="4188000"/>
          </a:xfrm>
          <a:prstGeom prst="roundRect">
            <a:avLst>
              <a:gd fmla="val 8475" name="adj"/>
            </a:avLst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9"/>
          <p:cNvSpPr txBox="1"/>
          <p:nvPr>
            <p:ph type="title"/>
          </p:nvPr>
        </p:nvSpPr>
        <p:spPr>
          <a:xfrm>
            <a:off x="228600" y="228600"/>
            <a:ext cx="3557100" cy="84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Email Security</a:t>
            </a:r>
            <a:endParaRPr/>
          </a:p>
        </p:txBody>
      </p:sp>
      <p:sp>
        <p:nvSpPr>
          <p:cNvPr id="133" name="Google Shape;133;p29"/>
          <p:cNvSpPr txBox="1"/>
          <p:nvPr>
            <p:ph idx="1" type="body"/>
          </p:nvPr>
        </p:nvSpPr>
        <p:spPr>
          <a:xfrm>
            <a:off x="60625" y="727650"/>
            <a:ext cx="4074900" cy="4293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 lnSpcReduction="2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Email is a primary attack vector for phishing and </a:t>
            </a:r>
            <a:r>
              <a:rPr b="1" lang="en"/>
              <a:t>B</a:t>
            </a:r>
            <a:r>
              <a:rPr lang="en"/>
              <a:t>usiness </a:t>
            </a:r>
            <a:r>
              <a:rPr b="1" lang="en"/>
              <a:t>E</a:t>
            </a:r>
            <a:r>
              <a:rPr lang="en"/>
              <a:t>mail </a:t>
            </a:r>
            <a:r>
              <a:rPr b="1" lang="en"/>
              <a:t>C</a:t>
            </a:r>
            <a:r>
              <a:rPr lang="en"/>
              <a:t>ompromise</a:t>
            </a:r>
            <a:r>
              <a:rPr lang="en"/>
              <a:t> attacks.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SPF, DKIM, and DMARC are email security protocols that can help prevent spoofing.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Many email providers offer built-in or add-on email security features.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Thunderbird with Enigmail/GnuPG can encrypt individual emails but requires technical setup.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Business Email Compromise </a:t>
            </a:r>
            <a:r>
              <a:rPr lang="en"/>
              <a:t>caused over </a:t>
            </a:r>
            <a:r>
              <a:rPr b="1" lang="en"/>
              <a:t>$2.7 </a:t>
            </a:r>
            <a:r>
              <a:rPr lang="en"/>
              <a:t>billion in losses</a:t>
            </a:r>
            <a:r>
              <a:rPr lang="en"/>
              <a:t>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Phishing/Spoofing is the most common complaint type.</a:t>
            </a:r>
            <a:br>
              <a:rPr lang="en"/>
            </a:br>
            <a:r>
              <a:rPr lang="en">
                <a:solidFill>
                  <a:srgbClr val="FF0000"/>
                </a:solidFill>
              </a:rPr>
              <a:t>DO NOT CLICK STUPID S#IT!!</a:t>
            </a:r>
            <a:endParaRPr>
              <a:solidFill>
                <a:srgbClr val="FF0000"/>
              </a:solidFill>
            </a:endParaRPr>
          </a:p>
        </p:txBody>
      </p:sp>
      <p:pic>
        <p:nvPicPr>
          <p:cNvPr id="134" name="Google Shape;134;p29"/>
          <p:cNvPicPr preferRelativeResize="0"/>
          <p:nvPr>
            <p:ph idx="2" type="pic"/>
          </p:nvPr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33672" y="228600"/>
            <a:ext cx="4690800" cy="4690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0"/>
          <p:cNvSpPr txBox="1"/>
          <p:nvPr>
            <p:ph type="title"/>
          </p:nvPr>
        </p:nvSpPr>
        <p:spPr>
          <a:xfrm>
            <a:off x="548675" y="603500"/>
            <a:ext cx="7923900" cy="667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Zero Trust Network Architecture </a:t>
            </a:r>
            <a:r>
              <a:rPr lang="en" sz="1688"/>
              <a:t>(It’s not a product, it is a mindset!)</a:t>
            </a:r>
            <a:endParaRPr sz="1688"/>
          </a:p>
        </p:txBody>
      </p:sp>
      <p:sp>
        <p:nvSpPr>
          <p:cNvPr id="139" name="Google Shape;139;p30"/>
          <p:cNvSpPr txBox="1"/>
          <p:nvPr>
            <p:ph idx="1" type="body"/>
          </p:nvPr>
        </p:nvSpPr>
        <p:spPr>
          <a:xfrm>
            <a:off x="3895350" y="994450"/>
            <a:ext cx="5079000" cy="3941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 lnSpcReduction="2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Zero Trust: Assume breach. Trust Nothing and Verify Everything.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User (Is this really the user, MFA them)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Session (how long since last re-login)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Device (Is this a trusted device, new device)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Location (Where are they coming from? China, NK)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Role Based (Do they need to see this?)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Cloudflare for Zero Trust: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Free tier for startups to implement Zero Trust principles.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Secure remote access without a VPN, using identity-based authentication (Google, MSFT…)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Useful for startups with legacy web-based systems.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Setup Managed Browser Profile &amp; Context Aware Access (Google &amp; M365)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>
                <a:solidFill>
                  <a:srgbClr val="FF0000"/>
                </a:solidFill>
              </a:rPr>
              <a:t>WHY? </a:t>
            </a:r>
            <a:r>
              <a:rPr lang="en"/>
              <a:t>Cyber-enabled fraud responsible for ~83% of all losses reported to IC3.</a:t>
            </a:r>
            <a:endParaRPr/>
          </a:p>
        </p:txBody>
      </p:sp>
      <p:pic>
        <p:nvPicPr>
          <p:cNvPr id="140" name="Google Shape;140;p30"/>
          <p:cNvPicPr preferRelativeResize="0"/>
          <p:nvPr>
            <p:ph idx="2" type="pic"/>
          </p:nvPr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8640" y="1554480"/>
            <a:ext cx="2807100" cy="2807100"/>
          </a:xfrm>
          <a:prstGeom prst="roundRect">
            <a:avLst>
              <a:gd fmla="val 8343" name="adj"/>
            </a:avLst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1"/>
          <p:cNvSpPr txBox="1"/>
          <p:nvPr>
            <p:ph type="title"/>
          </p:nvPr>
        </p:nvSpPr>
        <p:spPr>
          <a:xfrm>
            <a:off x="5362500" y="640075"/>
            <a:ext cx="3467100" cy="79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Let's Talk: Q&amp;A</a:t>
            </a:r>
            <a:endParaRPr/>
          </a:p>
        </p:txBody>
      </p:sp>
      <p:sp>
        <p:nvSpPr>
          <p:cNvPr id="145" name="Google Shape;145;p31"/>
          <p:cNvSpPr txBox="1"/>
          <p:nvPr>
            <p:ph idx="1" type="body"/>
          </p:nvPr>
        </p:nvSpPr>
        <p:spPr>
          <a:xfrm>
            <a:off x="5279300" y="1387000"/>
            <a:ext cx="3550200" cy="3212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Thank You</a:t>
            </a:r>
            <a:endParaRPr b="1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Find me on LinkedIn @ </a:t>
            </a:r>
            <a:r>
              <a:rPr lang="en" sz="1400"/>
              <a:t>www.linkedin.com/in/randyhinders/</a:t>
            </a:r>
            <a:endParaRPr sz="1400"/>
          </a:p>
        </p:txBody>
      </p:sp>
      <p:pic>
        <p:nvPicPr>
          <p:cNvPr id="146" name="Google Shape;146;p31" title="profile.jpg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228600"/>
            <a:ext cx="4690800" cy="4690800"/>
          </a:xfrm>
          <a:prstGeom prst="roundRect">
            <a:avLst>
              <a:gd fmla="val 50000" name="adj"/>
            </a:avLst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