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2b9794f9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2b9794f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2b9794f92_0_16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2b9794f92_0_41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2b9794f92_0_9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2b9794f92_0_27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2b9794f92_0_34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2b9794f92_0_373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2b9794f92_0_12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2b9794f92_0_15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2b9794f92_0_39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0_B">
  <p:cSld name="TITLE_AND_BODY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384048" y="1948992"/>
            <a:ext cx="5266800" cy="289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384048" y="384048"/>
            <a:ext cx="5266800" cy="8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F">
  <p:cSld name="TITLE_AND_BODY_2_1_1_1_1_1_1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228600" y="228600"/>
            <a:ext cx="8686800" cy="4686300"/>
          </a:xfrm>
          <a:prstGeom prst="roundRect">
            <a:avLst>
              <a:gd fmla="val 6123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4"/>
          <p:cNvSpPr/>
          <p:nvPr>
            <p:ph idx="2" type="pic"/>
          </p:nvPr>
        </p:nvSpPr>
        <p:spPr>
          <a:xfrm>
            <a:off x="4626864" y="585216"/>
            <a:ext cx="3968400" cy="39684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body"/>
          </p:nvPr>
        </p:nvSpPr>
        <p:spPr>
          <a:xfrm>
            <a:off x="508525" y="1883625"/>
            <a:ext cx="3761700" cy="267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351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D">
  <p:cSld name="TITLE_AND_BODY_2_1_1_1_1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228600" y="804675"/>
            <a:ext cx="3730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228600" y="1901954"/>
            <a:ext cx="3730200" cy="269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5"/>
          <p:cNvSpPr/>
          <p:nvPr>
            <p:ph idx="2" type="pic"/>
          </p:nvPr>
        </p:nvSpPr>
        <p:spPr>
          <a:xfrm>
            <a:off x="4233672" y="228600"/>
            <a:ext cx="4690800" cy="4690800"/>
          </a:xfrm>
          <a:prstGeom prst="round2Diag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G">
  <p:cSld name="TITLE_AND_BODY_2_1_1_1_1_1_1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/>
          <p:nvPr>
            <p:ph idx="2" type="pic"/>
          </p:nvPr>
        </p:nvSpPr>
        <p:spPr>
          <a:xfrm>
            <a:off x="4233672" y="228600"/>
            <a:ext cx="4690800" cy="4690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C">
  <p:cSld name="TITLE_AND_BODY_2_1_1_1_1_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/>
          <p:nvPr>
            <p:ph idx="2" type="pic"/>
          </p:nvPr>
        </p:nvSpPr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68" name="Google Shape;68;p17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5279300" y="1901949"/>
            <a:ext cx="3550200" cy="269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4_1_B">
  <p:cSld name="CUSTOM_1_1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>
            <p:ph idx="2" type="pic"/>
          </p:nvPr>
        </p:nvSpPr>
        <p:spPr>
          <a:xfrm>
            <a:off x="228600" y="2587752"/>
            <a:ext cx="2222100" cy="2222100"/>
          </a:xfrm>
          <a:prstGeom prst="teardrop">
            <a:avLst>
              <a:gd fmla="val 100000" name="adj"/>
            </a:avLst>
          </a:prstGeom>
          <a:noFill/>
          <a:ln>
            <a:noFill/>
          </a:ln>
        </p:spPr>
      </p:sp>
      <p:sp>
        <p:nvSpPr>
          <p:cNvPr id="72" name="Google Shape;72;p18"/>
          <p:cNvSpPr txBox="1"/>
          <p:nvPr>
            <p:ph type="title"/>
          </p:nvPr>
        </p:nvSpPr>
        <p:spPr>
          <a:xfrm>
            <a:off x="301752" y="310896"/>
            <a:ext cx="2788800" cy="19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/>
        </p:nvSpPr>
        <p:spPr>
          <a:xfrm>
            <a:off x="3209544" y="301752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4" name="Google Shape;74;p18"/>
          <p:cNvSpPr txBox="1"/>
          <p:nvPr/>
        </p:nvSpPr>
        <p:spPr>
          <a:xfrm>
            <a:off x="3209544" y="2020824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5" name="Google Shape;75;p18"/>
          <p:cNvSpPr txBox="1"/>
          <p:nvPr/>
        </p:nvSpPr>
        <p:spPr>
          <a:xfrm>
            <a:off x="6117336" y="301752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03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739896" y="374900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3" type="body"/>
          </p:nvPr>
        </p:nvSpPr>
        <p:spPr>
          <a:xfrm>
            <a:off x="6665976" y="374904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4" type="body"/>
          </p:nvPr>
        </p:nvSpPr>
        <p:spPr>
          <a:xfrm>
            <a:off x="6665976" y="2093976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18"/>
          <p:cNvSpPr txBox="1"/>
          <p:nvPr/>
        </p:nvSpPr>
        <p:spPr>
          <a:xfrm>
            <a:off x="6117336" y="2020824"/>
            <a:ext cx="5304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04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0" name="Google Shape;80;p18"/>
          <p:cNvSpPr txBox="1"/>
          <p:nvPr>
            <p:ph idx="5" type="body"/>
          </p:nvPr>
        </p:nvSpPr>
        <p:spPr>
          <a:xfrm>
            <a:off x="3739896" y="2093976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LB_1_1_0_A">
  <p:cSld name="TITLE_AND_BODY_1_1_1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01749" y="310900"/>
            <a:ext cx="2757000" cy="317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460800" y="310900"/>
            <a:ext cx="5344800" cy="452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E">
  <p:cSld name="TITLE_AND_BODY_2_1_1_1_1_1_1_2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>
            <p:ph idx="2" type="pic"/>
          </p:nvPr>
        </p:nvSpPr>
        <p:spPr>
          <a:xfrm>
            <a:off x="466195" y="587552"/>
            <a:ext cx="3968400" cy="3968400"/>
          </a:xfrm>
          <a:prstGeom prst="roundRect">
            <a:avLst>
              <a:gd fmla="val 9998" name="adj"/>
            </a:avLst>
          </a:prstGeom>
          <a:noFill/>
          <a:ln>
            <a:noFill/>
          </a:ln>
        </p:spPr>
      </p:sp>
      <p:sp>
        <p:nvSpPr>
          <p:cNvPr id="86" name="Google Shape;86;p20"/>
          <p:cNvSpPr txBox="1"/>
          <p:nvPr>
            <p:ph type="title"/>
          </p:nvPr>
        </p:nvSpPr>
        <p:spPr>
          <a:xfrm>
            <a:off x="4896292" y="280875"/>
            <a:ext cx="3925200" cy="10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1" type="body"/>
          </p:nvPr>
        </p:nvSpPr>
        <p:spPr>
          <a:xfrm>
            <a:off x="4773075" y="1820475"/>
            <a:ext cx="4079700" cy="278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88" name="Google Shape;88;p20"/>
          <p:cNvCxnSpPr/>
          <p:nvPr/>
        </p:nvCxnSpPr>
        <p:spPr>
          <a:xfrm>
            <a:off x="4894857" y="1615440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3083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ctrTitle"/>
          </p:nvPr>
        </p:nvSpPr>
        <p:spPr>
          <a:xfrm>
            <a:off x="81275" y="228600"/>
            <a:ext cx="4152300" cy="316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101 for Startups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1"/>
          <p:cNvSpPr txBox="1"/>
          <p:nvPr>
            <p:ph idx="1" type="subTitle"/>
          </p:nvPr>
        </p:nvSpPr>
        <p:spPr>
          <a:xfrm>
            <a:off x="81275" y="3670900"/>
            <a:ext cx="39219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Randy Hinders</a:t>
            </a:r>
            <a:endParaRPr/>
          </a:p>
        </p:txBody>
      </p:sp>
      <p:pic>
        <p:nvPicPr>
          <p:cNvPr id="95" name="Google Shape;95;p21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ound2Diag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Let's Talk: Q&amp;A</a:t>
            </a:r>
            <a:endParaRPr/>
          </a:p>
        </p:txBody>
      </p:sp>
      <p:sp>
        <p:nvSpPr>
          <p:cNvPr id="154" name="Google Shape;154;p30"/>
          <p:cNvSpPr txBox="1"/>
          <p:nvPr>
            <p:ph idx="1" type="body"/>
          </p:nvPr>
        </p:nvSpPr>
        <p:spPr>
          <a:xfrm>
            <a:off x="5279300" y="1387000"/>
            <a:ext cx="3550200" cy="321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Find me on LinkedIn @ </a:t>
            </a:r>
            <a:r>
              <a:rPr lang="en" sz="1400"/>
              <a:t>www.linkedin.com/in/randyhinders/</a:t>
            </a:r>
            <a:endParaRPr sz="1400"/>
          </a:p>
        </p:txBody>
      </p:sp>
      <p:pic>
        <p:nvPicPr>
          <p:cNvPr id="155" name="Google Shape;155;p30" title="profile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/>
          <p:nvPr>
            <p:ph type="title"/>
          </p:nvPr>
        </p:nvSpPr>
        <p:spPr>
          <a:xfrm>
            <a:off x="557775" y="585221"/>
            <a:ext cx="3712500" cy="54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 you care?</a:t>
            </a:r>
            <a:endParaRPr/>
          </a:p>
        </p:txBody>
      </p:sp>
      <p:sp>
        <p:nvSpPr>
          <p:cNvPr id="100" name="Google Shape;100;p22"/>
          <p:cNvSpPr txBox="1"/>
          <p:nvPr>
            <p:ph idx="1" type="body"/>
          </p:nvPr>
        </p:nvSpPr>
        <p:spPr>
          <a:xfrm>
            <a:off x="508525" y="1290700"/>
            <a:ext cx="3761700" cy="326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Staggering IC3 reported losses in 2024: </a:t>
            </a:r>
            <a:r>
              <a:rPr b="1" lang="en"/>
              <a:t>$16.6B</a:t>
            </a:r>
            <a:r>
              <a:rPr lang="en"/>
              <a:t>, a </a:t>
            </a:r>
            <a:r>
              <a:rPr lang="en" u="sng"/>
              <a:t>33% increase</a:t>
            </a:r>
            <a:r>
              <a:rPr lang="en"/>
              <a:t> from 2023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Over </a:t>
            </a:r>
            <a:r>
              <a:rPr lang="en">
                <a:solidFill>
                  <a:srgbClr val="FF0000"/>
                </a:solidFill>
              </a:rPr>
              <a:t>9 million complaints</a:t>
            </a:r>
            <a:r>
              <a:rPr lang="en"/>
              <a:t> received by IC3 since founding, 859,532 in 2024 alone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Cyber threats are constantly evolving - </a:t>
            </a:r>
            <a:r>
              <a:rPr b="1" lang="en"/>
              <a:t>startups must prioritize security from day one</a:t>
            </a:r>
            <a:endParaRPr b="1"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Key topics: understanding cyber threats, proactive protection, impact, and practical steps</a:t>
            </a:r>
            <a:endParaRPr/>
          </a:p>
        </p:txBody>
      </p:sp>
      <p:pic>
        <p:nvPicPr>
          <p:cNvPr id="101" name="Google Shape;101;p22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864" y="585216"/>
            <a:ext cx="3968400" cy="3968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Startup Threat Landscape</a:t>
            </a:r>
            <a:endParaRPr/>
          </a:p>
        </p:txBody>
      </p:sp>
      <p:sp>
        <p:nvSpPr>
          <p:cNvPr id="106" name="Google Shape;106;p23"/>
          <p:cNvSpPr txBox="1"/>
          <p:nvPr>
            <p:ph idx="1" type="body"/>
          </p:nvPr>
        </p:nvSpPr>
        <p:spPr>
          <a:xfrm>
            <a:off x="0" y="1069800"/>
            <a:ext cx="4111200" cy="38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25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Common Threats: Phishing/Spoofing, Ransomware, </a:t>
            </a:r>
            <a:r>
              <a:rPr b="1" lang="en"/>
              <a:t>B</a:t>
            </a:r>
            <a:r>
              <a:rPr lang="en"/>
              <a:t>usiness </a:t>
            </a:r>
            <a:r>
              <a:rPr b="1" lang="en"/>
              <a:t>E</a:t>
            </a:r>
            <a:r>
              <a:rPr lang="en"/>
              <a:t>mail </a:t>
            </a:r>
            <a:r>
              <a:rPr b="1" lang="en"/>
              <a:t>C</a:t>
            </a:r>
            <a:r>
              <a:rPr lang="en"/>
              <a:t>ompromise</a:t>
            </a:r>
            <a:r>
              <a:rPr lang="en"/>
              <a:t>, Data Breaches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Startups are Vulnerable: Limited Resources, Focus on Growth, False sense of security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Impact of Cyberattacks: Financial Loss, Reputational Damage, Legal Consequences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Average Loss Per Complaint: </a:t>
            </a:r>
            <a:r>
              <a:rPr lang="en">
                <a:solidFill>
                  <a:srgbClr val="FF0000"/>
                </a:solidFill>
              </a:rPr>
              <a:t>$19,372</a:t>
            </a:r>
            <a:endParaRPr>
              <a:solidFill>
                <a:srgbClr val="FF0000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BEC Losses: </a:t>
            </a:r>
            <a:r>
              <a:rPr lang="en">
                <a:solidFill>
                  <a:srgbClr val="FF0000"/>
                </a:solidFill>
              </a:rPr>
              <a:t>$2,770,151,146</a:t>
            </a:r>
            <a:endParaRPr>
              <a:solidFill>
                <a:srgbClr val="FF0000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Ransomware Complaints increased 9% from 2023</a:t>
            </a:r>
            <a:endParaRPr/>
          </a:p>
        </p:txBody>
      </p:sp>
      <p:pic>
        <p:nvPicPr>
          <p:cNvPr id="107" name="Google Shape;107;p23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/>
          <p:nvPr>
            <p:ph type="title"/>
          </p:nvPr>
        </p:nvSpPr>
        <p:spPr>
          <a:xfrm>
            <a:off x="301752" y="310896"/>
            <a:ext cx="2788800" cy="19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Threats</a:t>
            </a:r>
            <a:endParaRPr/>
          </a:p>
        </p:txBody>
      </p:sp>
      <p:sp>
        <p:nvSpPr>
          <p:cNvPr id="112" name="Google Shape;112;p24"/>
          <p:cNvSpPr txBox="1"/>
          <p:nvPr>
            <p:ph idx="1" type="body"/>
          </p:nvPr>
        </p:nvSpPr>
        <p:spPr>
          <a:xfrm>
            <a:off x="3739896" y="374900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Phishing/Spoofing:</a:t>
            </a:r>
            <a:r>
              <a:rPr lang="en"/>
              <a:t> Most common complaint, used to steal credentials and sensitive data.</a:t>
            </a:r>
            <a:endParaRPr/>
          </a:p>
        </p:txBody>
      </p:sp>
      <p:sp>
        <p:nvSpPr>
          <p:cNvPr id="113" name="Google Shape;113;p24"/>
          <p:cNvSpPr txBox="1"/>
          <p:nvPr>
            <p:ph idx="3" type="body"/>
          </p:nvPr>
        </p:nvSpPr>
        <p:spPr>
          <a:xfrm>
            <a:off x="6665976" y="374904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Ransomware: </a:t>
            </a:r>
            <a:r>
              <a:rPr lang="en"/>
              <a:t>Pervasive threat, 9% increase in 2024, targets critical infrastructure.</a:t>
            </a:r>
            <a:endParaRPr/>
          </a:p>
        </p:txBody>
      </p:sp>
      <p:sp>
        <p:nvSpPr>
          <p:cNvPr id="114" name="Google Shape;114;p24"/>
          <p:cNvSpPr txBox="1"/>
          <p:nvPr>
            <p:ph idx="4" type="body"/>
          </p:nvPr>
        </p:nvSpPr>
        <p:spPr>
          <a:xfrm>
            <a:off x="6665976" y="2093976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Business Email Compromise (BEC):</a:t>
            </a:r>
            <a:r>
              <a:rPr lang="en"/>
              <a:t> High financial losses for victim organizations.</a:t>
            </a:r>
            <a:endParaRPr/>
          </a:p>
        </p:txBody>
      </p:sp>
      <p:sp>
        <p:nvSpPr>
          <p:cNvPr id="115" name="Google Shape;115;p24"/>
          <p:cNvSpPr txBox="1"/>
          <p:nvPr>
            <p:ph idx="5" type="body"/>
          </p:nvPr>
        </p:nvSpPr>
        <p:spPr>
          <a:xfrm>
            <a:off x="3739896" y="2093976"/>
            <a:ext cx="2167200" cy="15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Data Breaches:</a:t>
            </a:r>
            <a:r>
              <a:rPr lang="en"/>
              <a:t> Exposes sensitive data, causes financial and reputational damage.</a:t>
            </a:r>
            <a:endParaRPr/>
          </a:p>
        </p:txBody>
      </p:sp>
      <p:pic>
        <p:nvPicPr>
          <p:cNvPr id="116" name="Google Shape;116;p24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021049"/>
            <a:ext cx="2788800" cy="2788800"/>
          </a:xfrm>
          <a:prstGeom prst="teardrop">
            <a:avLst>
              <a:gd fmla="val 100000" name="adj"/>
            </a:avLst>
          </a:prstGeom>
        </p:spPr>
      </p:pic>
      <p:sp>
        <p:nvSpPr>
          <p:cNvPr id="117" name="Google Shape;117;p24"/>
          <p:cNvSpPr txBox="1"/>
          <p:nvPr/>
        </p:nvSpPr>
        <p:spPr>
          <a:xfrm>
            <a:off x="3549125" y="3956675"/>
            <a:ext cx="50253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Big or small, if you are on the internet you are a target for the bad actors from all over the world!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Startup Vulnerabilities</a:t>
            </a:r>
            <a:endParaRPr/>
          </a:p>
        </p:txBody>
      </p:sp>
      <p:sp>
        <p:nvSpPr>
          <p:cNvPr id="122" name="Google Shape;122;p25"/>
          <p:cNvSpPr txBox="1"/>
          <p:nvPr>
            <p:ph idx="1" type="body"/>
          </p:nvPr>
        </p:nvSpPr>
        <p:spPr>
          <a:xfrm>
            <a:off x="508525" y="1115725"/>
            <a:ext cx="3761700" cy="343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Limited Resources: Smaller budgets and </a:t>
            </a:r>
            <a:r>
              <a:rPr lang="en" u="sng"/>
              <a:t>no staff dedicated </a:t>
            </a:r>
            <a:r>
              <a:rPr lang="en"/>
              <a:t>to security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Rapid Growth: Focus on growth </a:t>
            </a:r>
            <a:r>
              <a:rPr b="1" lang="en"/>
              <a:t>will </a:t>
            </a:r>
            <a:r>
              <a:rPr lang="en"/>
              <a:t>overshadow security concerns!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False </a:t>
            </a:r>
            <a:r>
              <a:rPr lang="en"/>
              <a:t>Sense of Security: Startups </a:t>
            </a:r>
            <a:r>
              <a:rPr lang="en">
                <a:solidFill>
                  <a:srgbClr val="FF0000"/>
                </a:solidFill>
              </a:rPr>
              <a:t>mistakenly believe</a:t>
            </a:r>
            <a:r>
              <a:rPr lang="en"/>
              <a:t> they are too small to be targets</a:t>
            </a:r>
            <a:endParaRPr/>
          </a:p>
        </p:txBody>
      </p:sp>
      <p:pic>
        <p:nvPicPr>
          <p:cNvPr id="123" name="Google Shape;123;p25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864" y="585216"/>
            <a:ext cx="3968400" cy="3968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/>
          <p:nvPr>
            <p:ph type="title"/>
          </p:nvPr>
        </p:nvSpPr>
        <p:spPr>
          <a:xfrm>
            <a:off x="301749" y="310900"/>
            <a:ext cx="2757000" cy="317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 of Cyberattacks</a:t>
            </a:r>
            <a:endParaRPr/>
          </a:p>
        </p:txBody>
      </p:sp>
      <p:sp>
        <p:nvSpPr>
          <p:cNvPr id="128" name="Google Shape;128;p26"/>
          <p:cNvSpPr txBox="1"/>
          <p:nvPr>
            <p:ph idx="1" type="body"/>
          </p:nvPr>
        </p:nvSpPr>
        <p:spPr>
          <a:xfrm>
            <a:off x="3460800" y="310900"/>
            <a:ext cx="5344800" cy="452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Financial Loss: Avg. $19,372 per complaint - devastating for a startup.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Reputational Damage: </a:t>
            </a:r>
            <a:r>
              <a:rPr b="1" lang="en"/>
              <a:t>Loss of customer trust</a:t>
            </a:r>
            <a:r>
              <a:rPr lang="en"/>
              <a:t>, difficulty attracting investors.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Legal &amp; Regulatory Consequences: Lawsuits, fines, </a:t>
            </a:r>
            <a:r>
              <a:rPr b="1" lang="en"/>
              <a:t>compliance issues</a:t>
            </a:r>
            <a:r>
              <a:rPr lang="en"/>
              <a:t>.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Avg. Loss Per Complaint: $19,372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Phishing/Spoofing Complaints: 193,407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750" y="1710725"/>
            <a:ext cx="2887100" cy="288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6"/>
          <p:cNvSpPr txBox="1"/>
          <p:nvPr/>
        </p:nvSpPr>
        <p:spPr>
          <a:xfrm>
            <a:off x="3780300" y="4245650"/>
            <a:ext cx="50253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Hacking as a service is a thing! The bad actors don’t care if they can get $3,000,000 or $3,000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Essential Cybersecurity Practices</a:t>
            </a:r>
            <a:endParaRPr/>
          </a:p>
        </p:txBody>
      </p:sp>
      <p:sp>
        <p:nvSpPr>
          <p:cNvPr id="135" name="Google Shape;135;p27"/>
          <p:cNvSpPr txBox="1"/>
          <p:nvPr>
            <p:ph idx="1" type="body"/>
          </p:nvPr>
        </p:nvSpPr>
        <p:spPr>
          <a:xfrm>
            <a:off x="508525" y="1370375"/>
            <a:ext cx="5179200" cy="34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Strong passwords &amp; MFA: Prevent unauthorized access.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 protection &amp; encryption: Protects sensitive info.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Secure network configuration: Barrier against threats.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Employee training &amp; awareness: Prevents phishing attacks.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Regular software updates: Addresses vulnerabilities.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Incident response planning: Minimize damage from attacks.</a:t>
            </a:r>
            <a:endParaRPr/>
          </a:p>
        </p:txBody>
      </p:sp>
      <p:pic>
        <p:nvPicPr>
          <p:cNvPr id="136" name="Google Shape;136;p27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3247" y="585222"/>
            <a:ext cx="2762100" cy="2762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Affordable &amp; Accessible Security</a:t>
            </a:r>
            <a:endParaRPr/>
          </a:p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508525" y="1666350"/>
            <a:ext cx="3761700" cy="320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Free and low-cost security tools for startups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Open-source security solutions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NIST.GOV &amp; cisecurity.org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SANS Institute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FBI IC3: Primary resource for reporting cybercrime and getting information on scams</a:t>
            </a:r>
            <a:br>
              <a:rPr lang="en"/>
            </a:br>
            <a:endParaRPr sz="5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00"/>
                </a:solidFill>
              </a:rPr>
              <a:t>Start Somewhere</a:t>
            </a:r>
            <a:endParaRPr>
              <a:solidFill>
                <a:srgbClr val="00FF00"/>
              </a:solidFill>
            </a:endParaRPr>
          </a:p>
          <a:p>
            <a:pPr indent="45720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FF00"/>
                </a:solidFill>
              </a:rPr>
              <a:t>Do Something</a:t>
            </a:r>
            <a:endParaRPr>
              <a:solidFill>
                <a:srgbClr val="00FF00"/>
              </a:solidFill>
            </a:endParaRPr>
          </a:p>
        </p:txBody>
      </p:sp>
      <p:pic>
        <p:nvPicPr>
          <p:cNvPr id="142" name="Google Shape;142;p28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864" y="585216"/>
            <a:ext cx="3968400" cy="3968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/>
          <p:nvPr>
            <p:ph type="title"/>
          </p:nvPr>
        </p:nvSpPr>
        <p:spPr>
          <a:xfrm>
            <a:off x="4896292" y="280875"/>
            <a:ext cx="3925200" cy="10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201 for Startups</a:t>
            </a:r>
            <a:endParaRPr/>
          </a:p>
        </p:txBody>
      </p:sp>
      <p:sp>
        <p:nvSpPr>
          <p:cNvPr id="147" name="Google Shape;147;p29"/>
          <p:cNvSpPr txBox="1"/>
          <p:nvPr>
            <p:ph idx="1" type="body"/>
          </p:nvPr>
        </p:nvSpPr>
        <p:spPr>
          <a:xfrm>
            <a:off x="4773075" y="1820475"/>
            <a:ext cx="4079700" cy="278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Free and Open Source Tools to Protect Your Business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828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By Randy Hinders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9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195" y="587552"/>
            <a:ext cx="3968400" cy="3968400"/>
          </a:xfrm>
          <a:prstGeom prst="roundRect">
            <a:avLst>
              <a:gd fmla="val 9998" name="adj"/>
            </a:avLst>
          </a:prstGeom>
        </p:spPr>
      </p:pic>
      <p:sp>
        <p:nvSpPr>
          <p:cNvPr id="149" name="Google Shape;149;p29"/>
          <p:cNvSpPr txBox="1"/>
          <p:nvPr/>
        </p:nvSpPr>
        <p:spPr>
          <a:xfrm rot="-2003837">
            <a:off x="1180629" y="2053147"/>
            <a:ext cx="7668941" cy="4528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rgbClr val="FF0000"/>
                </a:solidFill>
              </a:rPr>
              <a:t>Check agenda for this session!!</a:t>
            </a:r>
            <a:endParaRPr b="1" sz="3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